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8" d="100"/>
          <a:sy n="78" d="100"/>
        </p:scale>
        <p:origin x="43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1.emf"/><Relationship Id="rId4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image" Target="../media/image29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image" Target="../media/image5.emf"/><Relationship Id="rId4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emf"/><Relationship Id="rId1" Type="http://schemas.openxmlformats.org/officeDocument/2006/relationships/image" Target="../media/image13.emf"/><Relationship Id="rId4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F05563-E806-4336-8077-81A855FC59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13A6625-48FF-4F3D-B5DE-26F37101E3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899ABB-4D12-44D9-8E91-CFACE4B2F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E64C7-6A29-45A0-905C-AAC653969FC1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CD4B35-B00F-43DE-B728-5FFF80068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27D827-2F20-474D-8FA7-5CF1A553D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737AB-135D-451E-8216-BE843058F9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798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9DEC83-86E2-4678-8C79-6152EC4C3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14A83AD-15C6-40BD-8053-57A4D23F43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378938-ABE2-49B9-979F-208A71D8D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E64C7-6A29-45A0-905C-AAC653969FC1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A16370-2C89-48AC-9B89-8DC4B2DEF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AE2B4C-7249-49E2-A146-D679458C0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737AB-135D-451E-8216-BE843058F9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388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AFC4A50-50A4-47B6-B836-65CB309966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6AA60C7-0F8C-4372-A38E-1F9F2E216C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07C255-C9B9-443B-A2D1-A868CD5EB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E64C7-6A29-45A0-905C-AAC653969FC1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FD4EEF-9BFC-4940-BDC3-83EA988B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C37B0A-4636-4437-8BB6-851DD3398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737AB-135D-451E-8216-BE843058F9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48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64A234-0EA9-487E-B048-67BBB995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C9C75-F165-4BE8-9392-1CEE086B0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501234-645A-49B7-B1AD-1FB0565AD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E64C7-6A29-45A0-905C-AAC653969FC1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EB3505-13AC-4D45-8EC7-429CA86FC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23DC81-58D7-4689-9223-6E85141B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737AB-135D-451E-8216-BE843058F9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353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8E5734-5D23-4AE2-B38F-9CBDD87C5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0AB117-16CF-4EE4-9A3D-53802C8600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024438-6C8C-4633-8279-143A0F6B1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E64C7-6A29-45A0-905C-AAC653969FC1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F6A77E-DDD6-429E-B852-6C7414F80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D1F7C5-F601-41A5-8E12-720EAABA3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737AB-135D-451E-8216-BE843058F9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198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A3E524-E200-48F0-82FD-89815A9F7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DE8429-F75C-4AC8-8A91-ABD9971B46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7DE665E-D60B-4473-80C4-53F06B5C1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4E91C4-953A-4F37-9638-7B79E8310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E64C7-6A29-45A0-905C-AAC653969FC1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6B9335E-4998-47E8-86DD-2C0BB777D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D9E2E2C-B286-4AF4-9150-3E4305B61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737AB-135D-451E-8216-BE843058F9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392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370D39-D853-4A9C-B208-164271EDF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437244-1DC1-4FAB-A6A4-2773533B5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938A5CE-2DB4-4460-BE90-907A321438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7D90D8E-1AE4-461A-B2C6-527A16DA14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01D62AC-E1AE-4777-8245-92819DFBFE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11B5D40-D0F5-41AD-9AB3-0A9B14FAE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E64C7-6A29-45A0-905C-AAC653969FC1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9FD5A22-3AC9-4523-B138-9777FD21B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F92C57D-9DDC-4FF8-A5D1-2595BB134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737AB-135D-451E-8216-BE843058F9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353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072443-3FBC-4CC2-A6DA-CB4ED0AF4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185C2F7-7478-4A12-997D-C02510E98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E64C7-6A29-45A0-905C-AAC653969FC1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E0EC1A1-F16C-465B-B28A-057AE7F06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3000112-BF1A-4DE9-A978-FE3CA77B1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737AB-135D-451E-8216-BE843058F9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4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6D73994-7AFE-42DA-962D-BA16E50C7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E64C7-6A29-45A0-905C-AAC653969FC1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3E3D2A3-0BAD-477E-B4FB-28662A174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2BFA84-E47F-4B55-8B7E-796B29FF7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737AB-135D-451E-8216-BE843058F9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323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558579-0E60-4EA6-B820-C3A3E1651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D0132D-EB7D-43C7-9729-CBA8F26E6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90FC6D2-A91D-460D-88B1-C99780BD21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192DD7E-3F4F-456D-946E-EDF24A394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E64C7-6A29-45A0-905C-AAC653969FC1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576D51-A86F-4AEA-B5AC-D585F8609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D13CB32-539D-4FC6-A01A-F3B337858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737AB-135D-451E-8216-BE843058F9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394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2353C2-F5A9-4D62-9786-CC42C1539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E1E935F-F226-4119-B0E2-085ED3A1DF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EBC5800-260A-4247-9E10-84DFE4C6A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9344ECA-AE5E-4033-B50A-9EDD2E546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E64C7-6A29-45A0-905C-AAC653969FC1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A60B498-DE74-4CA0-859D-8ACAB329E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8F57A0-DD4C-465A-95A4-2BC08BF0F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737AB-135D-451E-8216-BE843058F9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0851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7EC382D-41CB-4579-B2F2-525DADA52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2122D2-039C-443A-A454-BBB003D4D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A9B458-C6D9-4A7C-B2C7-E001706B22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E64C7-6A29-45A0-905C-AAC653969FC1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FE0782-EC5B-41FF-8835-C4B8D80405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798436-62B4-4CEC-BB54-89186CFA8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737AB-135D-451E-8216-BE843058F9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46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package" Target="../embeddings/Microsoft_Visio_Drawing.vsdx"/><Relationship Id="rId7" Type="http://schemas.openxmlformats.org/officeDocument/2006/relationships/package" Target="../embeddings/Microsoft_Visio_Drawing2.vsd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5" Type="http://schemas.openxmlformats.org/officeDocument/2006/relationships/package" Target="../embeddings/Microsoft_Visio_Drawing1.vsdx"/><Relationship Id="rId10" Type="http://schemas.openxmlformats.org/officeDocument/2006/relationships/image" Target="../media/image4.emf"/><Relationship Id="rId4" Type="http://schemas.openxmlformats.org/officeDocument/2006/relationships/image" Target="../media/image1.emf"/><Relationship Id="rId9" Type="http://schemas.openxmlformats.org/officeDocument/2006/relationships/package" Target="../embeddings/Microsoft_Visio_Drawing3.vsdx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2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6.emf"/><Relationship Id="rId5" Type="http://schemas.openxmlformats.org/officeDocument/2006/relationships/package" Target="../embeddings/Microsoft_Visio_Drawing23.vsdx"/><Relationship Id="rId4" Type="http://schemas.openxmlformats.org/officeDocument/2006/relationships/image" Target="../media/image2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2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8.emf"/><Relationship Id="rId5" Type="http://schemas.openxmlformats.org/officeDocument/2006/relationships/package" Target="../embeddings/Microsoft_Visio_Drawing25.vsdx"/><Relationship Id="rId4" Type="http://schemas.openxmlformats.org/officeDocument/2006/relationships/image" Target="../media/image27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Visio_Drawing28.vsdx"/><Relationship Id="rId3" Type="http://schemas.openxmlformats.org/officeDocument/2006/relationships/image" Target="../media/image32.png"/><Relationship Id="rId7" Type="http://schemas.openxmlformats.org/officeDocument/2006/relationships/image" Target="../media/image3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package" Target="../embeddings/Microsoft_Visio_Drawing27.vsdx"/><Relationship Id="rId5" Type="http://schemas.openxmlformats.org/officeDocument/2006/relationships/image" Target="../media/image29.emf"/><Relationship Id="rId4" Type="http://schemas.openxmlformats.org/officeDocument/2006/relationships/package" Target="../embeddings/Microsoft_Visio_Drawing26.vsdx"/><Relationship Id="rId9" Type="http://schemas.openxmlformats.org/officeDocument/2006/relationships/image" Target="../media/image3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29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4.emf"/><Relationship Id="rId5" Type="http://schemas.openxmlformats.org/officeDocument/2006/relationships/package" Target="../embeddings/Microsoft_Visio_Drawing30.vsdx"/><Relationship Id="rId4" Type="http://schemas.openxmlformats.org/officeDocument/2006/relationships/image" Target="../media/image3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3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35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3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38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package" Target="../embeddings/Microsoft_Visio_Drawing4.vsdx"/><Relationship Id="rId7" Type="http://schemas.openxmlformats.org/officeDocument/2006/relationships/package" Target="../embeddings/Microsoft_Visio_Drawing6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emf"/><Relationship Id="rId5" Type="http://schemas.openxmlformats.org/officeDocument/2006/relationships/package" Target="../embeddings/Microsoft_Visio_Drawing5.vsdx"/><Relationship Id="rId10" Type="http://schemas.openxmlformats.org/officeDocument/2006/relationships/image" Target="../media/image8.emf"/><Relationship Id="rId4" Type="http://schemas.openxmlformats.org/officeDocument/2006/relationships/image" Target="../media/image5.emf"/><Relationship Id="rId9" Type="http://schemas.openxmlformats.org/officeDocument/2006/relationships/package" Target="../embeddings/Microsoft_Visio_Drawing7.vsdx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8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9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package" Target="../embeddings/Microsoft_Visio_Drawing9.vsdx"/><Relationship Id="rId7" Type="http://schemas.openxmlformats.org/officeDocument/2006/relationships/package" Target="../embeddings/Microsoft_Visio_Drawing1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.emf"/><Relationship Id="rId5" Type="http://schemas.openxmlformats.org/officeDocument/2006/relationships/package" Target="../embeddings/Microsoft_Visio_Drawing10.vsdx"/><Relationship Id="rId4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package" Target="../embeddings/Microsoft_Visio_Drawing12.vsdx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4.emf"/><Relationship Id="rId5" Type="http://schemas.openxmlformats.org/officeDocument/2006/relationships/package" Target="../embeddings/Microsoft_Visio_Drawing13.vsdx"/><Relationship Id="rId10" Type="http://schemas.openxmlformats.org/officeDocument/2006/relationships/image" Target="../media/image16.wmf"/><Relationship Id="rId4" Type="http://schemas.openxmlformats.org/officeDocument/2006/relationships/image" Target="../media/image13.emf"/><Relationship Id="rId9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8.emf"/><Relationship Id="rId5" Type="http://schemas.openxmlformats.org/officeDocument/2006/relationships/package" Target="../embeddings/Microsoft_Visio_Drawing15.vsdx"/><Relationship Id="rId4" Type="http://schemas.openxmlformats.org/officeDocument/2006/relationships/image" Target="../media/image1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6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0.emf"/><Relationship Id="rId5" Type="http://schemas.openxmlformats.org/officeDocument/2006/relationships/package" Target="../embeddings/Microsoft_Visio_Drawing17.vsdx"/><Relationship Id="rId4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8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2.emf"/><Relationship Id="rId5" Type="http://schemas.openxmlformats.org/officeDocument/2006/relationships/package" Target="../embeddings/Microsoft_Visio_Drawing19.vsdx"/><Relationship Id="rId4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20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4.emf"/><Relationship Id="rId5" Type="http://schemas.openxmlformats.org/officeDocument/2006/relationships/package" Target="../embeddings/Microsoft_Visio_Drawing21.vsdx"/><Relationship Id="rId4" Type="http://schemas.openxmlformats.org/officeDocument/2006/relationships/image" Target="../media/image2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7031A0D7-C346-4F70-BC96-5E4004784E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3930" y="17890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8D4CBBE-190E-442D-9B9C-A959B5D708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9532730"/>
              </p:ext>
            </p:extLst>
          </p:nvPr>
        </p:nvGraphicFramePr>
        <p:xfrm>
          <a:off x="3032981" y="618996"/>
          <a:ext cx="2743898" cy="23456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Visio" r:id="rId3" imgW="3992738" imgH="3413587" progId="Visio.Drawing.15">
                  <p:embed/>
                </p:oleObj>
              </mc:Choice>
              <mc:Fallback>
                <p:oleObj name="Visio" r:id="rId3" imgW="3992738" imgH="3413587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2981" y="618996"/>
                        <a:ext cx="2743898" cy="23456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68B8F8B7-2114-444D-A522-DD3064679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0965" y="14511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C8D6AE33-3145-4E95-B79C-61ABCD9C97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507230"/>
              </p:ext>
            </p:extLst>
          </p:nvPr>
        </p:nvGraphicFramePr>
        <p:xfrm>
          <a:off x="6247331" y="614678"/>
          <a:ext cx="2730964" cy="2345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Visio" r:id="rId5" imgW="3985083" imgH="3428859" progId="Visio.Drawing.15">
                  <p:embed/>
                </p:oleObj>
              </mc:Choice>
              <mc:Fallback>
                <p:oleObj name="Visio" r:id="rId5" imgW="3985083" imgH="3428859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7331" y="614678"/>
                        <a:ext cx="2730964" cy="234563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683D72AC-7268-4DF6-9BFC-4B06FDC34136}"/>
              </a:ext>
            </a:extLst>
          </p:cNvPr>
          <p:cNvSpPr/>
          <p:nvPr/>
        </p:nvSpPr>
        <p:spPr>
          <a:xfrm>
            <a:off x="3788958" y="2960308"/>
            <a:ext cx="955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(a)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t=0s 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818520D-2E74-4FE9-8E41-B5FAE1FB546C}"/>
              </a:ext>
            </a:extLst>
          </p:cNvPr>
          <p:cNvSpPr/>
          <p:nvPr/>
        </p:nvSpPr>
        <p:spPr>
          <a:xfrm>
            <a:off x="7196490" y="2977883"/>
            <a:ext cx="1141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(b) t=121s</a:t>
            </a:r>
            <a:endParaRPr lang="zh-CN" altLang="en-US" dirty="0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66D4F47-3B53-4E42-A4B3-BB29AA8E0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861" y="3463716"/>
            <a:ext cx="1595822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150B76C7-5444-45D4-B2D9-CB85A04AB7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1338113"/>
              </p:ext>
            </p:extLst>
          </p:nvPr>
        </p:nvGraphicFramePr>
        <p:xfrm>
          <a:off x="3032981" y="3347215"/>
          <a:ext cx="3013671" cy="232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Visio" r:id="rId7" imgW="4610277" imgH="3695684" progId="Visio.Drawing.15">
                  <p:embed/>
                </p:oleObj>
              </mc:Choice>
              <mc:Fallback>
                <p:oleObj name="Visio" r:id="rId7" imgW="4610277" imgH="3695684" progId="Visio.Drawing.15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2981" y="3347215"/>
                        <a:ext cx="3013671" cy="23237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>
            <a:extLst>
              <a:ext uri="{FF2B5EF4-FFF2-40B4-BE49-F238E27FC236}">
                <a16:creationId xmlns:a16="http://schemas.microsoft.com/office/drawing/2014/main" id="{FCD7489B-30FF-4240-8798-68B7A14ABAA3}"/>
              </a:ext>
            </a:extLst>
          </p:cNvPr>
          <p:cNvSpPr/>
          <p:nvPr/>
        </p:nvSpPr>
        <p:spPr>
          <a:xfrm>
            <a:off x="3673541" y="5670952"/>
            <a:ext cx="1186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(c) t=107 s</a:t>
            </a:r>
            <a:endParaRPr lang="zh-CN" altLang="en-US" dirty="0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8773AF8C-BB99-4548-802D-562947766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9504" y="3490848"/>
            <a:ext cx="1457752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AFFFA306-0E60-4499-BA10-3A330FCDAA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3388811"/>
              </p:ext>
            </p:extLst>
          </p:nvPr>
        </p:nvGraphicFramePr>
        <p:xfrm>
          <a:off x="6296624" y="3374346"/>
          <a:ext cx="2964609" cy="232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Visio" r:id="rId9" imgW="4602622" imgH="3695684" progId="Visio.Drawing.15">
                  <p:embed/>
                </p:oleObj>
              </mc:Choice>
              <mc:Fallback>
                <p:oleObj name="Visio" r:id="rId9" imgW="4602622" imgH="3695684" progId="Visio.Drawing.15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6624" y="3374346"/>
                        <a:ext cx="2964609" cy="23237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5F46B21F-F8CE-44AA-9968-509013FDC7FF}"/>
              </a:ext>
            </a:extLst>
          </p:cNvPr>
          <p:cNvSpPr/>
          <p:nvPr/>
        </p:nvSpPr>
        <p:spPr>
          <a:xfrm>
            <a:off x="6839062" y="5725214"/>
            <a:ext cx="1257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(d) t=300 s</a:t>
            </a:r>
            <a:endParaRPr lang="zh-CN" altLang="en-US" dirty="0"/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2CA555B9-1D9F-46C1-B0B0-9B8D5780E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1626" y="568959"/>
            <a:ext cx="1399361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823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62DD5241-03E6-4D2A-8ECD-C239D8A73E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3441515"/>
              </p:ext>
            </p:extLst>
          </p:nvPr>
        </p:nvGraphicFramePr>
        <p:xfrm>
          <a:off x="1358369" y="1370197"/>
          <a:ext cx="4802076" cy="3637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2" name="Visio" r:id="rId3" imgW="4739569" imgH="3680413" progId="Visio.Drawing.15">
                  <p:embed/>
                </p:oleObj>
              </mc:Choice>
              <mc:Fallback>
                <p:oleObj name="Visio" r:id="rId3" imgW="4739569" imgH="3680413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8369" y="1370197"/>
                        <a:ext cx="4802076" cy="363793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8831B025-08C5-4ABF-B16D-9DB016F75B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6985699"/>
              </p:ext>
            </p:extLst>
          </p:nvPr>
        </p:nvGraphicFramePr>
        <p:xfrm>
          <a:off x="6160445" y="1451434"/>
          <a:ext cx="4481965" cy="3530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3" name="Visio" r:id="rId5" imgW="4701717" imgH="3665141" progId="Visio.Drawing.15">
                  <p:embed/>
                </p:oleObj>
              </mc:Choice>
              <mc:Fallback>
                <p:oleObj name="Visio" r:id="rId5" imgW="4701717" imgH="3665141" progId="Visio.Drawing.15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0445" y="1451434"/>
                        <a:ext cx="4481965" cy="35307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CB0D3519-B60A-46D2-B632-C7CC8B13E9AA}"/>
              </a:ext>
            </a:extLst>
          </p:cNvPr>
          <p:cNvSpPr/>
          <p:nvPr/>
        </p:nvSpPr>
        <p:spPr>
          <a:xfrm>
            <a:off x="3188934" y="4982149"/>
            <a:ext cx="898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(a)t=0s 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DD9BE63-D27C-447D-9568-9D67D33EFBB9}"/>
              </a:ext>
            </a:extLst>
          </p:cNvPr>
          <p:cNvSpPr/>
          <p:nvPr/>
        </p:nvSpPr>
        <p:spPr>
          <a:xfrm>
            <a:off x="6731050" y="4885841"/>
            <a:ext cx="2157963" cy="4656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10668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kern="100" dirty="0">
                <a:latin typeface="等线" panose="02010600030101010101" pitchFamily="2" charset="-122"/>
                <a:ea typeface="Times New Roman" panose="02020603050405020304" pitchFamily="18" charset="0"/>
                <a:cs typeface="Times New Roman" panose="02020603050405020304" pitchFamily="18" charset="0"/>
              </a:rPr>
              <a:t>(b)t=42s</a:t>
            </a:r>
            <a:endParaRPr lang="zh-CN" altLang="zh-CN" sz="14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520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A1DABA9-B62B-4100-9BE8-FFCE63A5C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5341" y="1720644"/>
            <a:ext cx="1469790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6934E5E2-B0A0-41C9-AE94-C725616C3D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1582621"/>
              </p:ext>
            </p:extLst>
          </p:nvPr>
        </p:nvGraphicFramePr>
        <p:xfrm>
          <a:off x="974958" y="1321721"/>
          <a:ext cx="4648223" cy="3628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3" name="Visio" r:id="rId3" imgW="4731914" imgH="3703320" progId="Visio.Drawing.15">
                  <p:embed/>
                </p:oleObj>
              </mc:Choice>
              <mc:Fallback>
                <p:oleObj name="Visio" r:id="rId3" imgW="4731914" imgH="370332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4958" y="1321721"/>
                        <a:ext cx="4648223" cy="36281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4">
            <a:extLst>
              <a:ext uri="{FF2B5EF4-FFF2-40B4-BE49-F238E27FC236}">
                <a16:creationId xmlns:a16="http://schemas.microsoft.com/office/drawing/2014/main" id="{B94472C0-104D-4DBD-B8A2-C7730FEB3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1031" y="1278192"/>
            <a:ext cx="1817966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D72EAD4-54FB-49FC-9CC6-0758E1CF45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51653"/>
              </p:ext>
            </p:extLst>
          </p:nvPr>
        </p:nvGraphicFramePr>
        <p:xfrm>
          <a:off x="5801031" y="1278193"/>
          <a:ext cx="4945628" cy="3806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4" name="Visio" r:id="rId5" imgW="4709373" imgH="3626963" progId="Visio.Drawing.15">
                  <p:embed/>
                </p:oleObj>
              </mc:Choice>
              <mc:Fallback>
                <p:oleObj name="Visio" r:id="rId5" imgW="4709373" imgH="3626963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1031" y="1278193"/>
                        <a:ext cx="4945628" cy="38063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15E6F3A5-EB0F-4821-A022-E435826968EF}"/>
              </a:ext>
            </a:extLst>
          </p:cNvPr>
          <p:cNvSpPr/>
          <p:nvPr/>
        </p:nvSpPr>
        <p:spPr>
          <a:xfrm>
            <a:off x="2669109" y="5207610"/>
            <a:ext cx="1013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(c)t=70s 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6751094-0323-466E-8869-759C24A1F362}"/>
              </a:ext>
            </a:extLst>
          </p:cNvPr>
          <p:cNvSpPr/>
          <p:nvPr/>
        </p:nvSpPr>
        <p:spPr>
          <a:xfrm>
            <a:off x="7866689" y="5210474"/>
            <a:ext cx="1026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(d)t=98s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2237F4A-447C-44AB-B4A7-65041E516A77}"/>
              </a:ext>
            </a:extLst>
          </p:cNvPr>
          <p:cNvSpPr/>
          <p:nvPr/>
        </p:nvSpPr>
        <p:spPr>
          <a:xfrm>
            <a:off x="4163403" y="5694408"/>
            <a:ext cx="3275256" cy="4639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altLang="zh-CN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Fig. 7.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Evacuation path of IACO.</a:t>
            </a:r>
            <a:endParaRPr lang="zh-CN" altLang="zh-CN" sz="14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243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A1DABA9-B62B-4100-9BE8-FFCE63A5C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5341" y="1720644"/>
            <a:ext cx="1469790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94472C0-104D-4DBD-B8A2-C7730FEB3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1031" y="1278192"/>
            <a:ext cx="1817966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2292" name="图片 5">
            <a:extLst>
              <a:ext uri="{FF2B5EF4-FFF2-40B4-BE49-F238E27FC236}">
                <a16:creationId xmlns:a16="http://schemas.microsoft.com/office/drawing/2014/main" id="{A076E0BF-5036-488D-AF4E-F01DC5A37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199" y="887042"/>
            <a:ext cx="2713702" cy="233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5010C744-A75F-4206-97E8-16D15DB2AD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3407677"/>
              </p:ext>
            </p:extLst>
          </p:nvPr>
        </p:nvGraphicFramePr>
        <p:xfrm>
          <a:off x="5954871" y="855687"/>
          <a:ext cx="3041125" cy="2330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4" name="Visio" r:id="rId4" imgW="4976037" imgH="3787313" progId="Visio.Drawing.15">
                  <p:embed/>
                </p:oleObj>
              </mc:Choice>
              <mc:Fallback>
                <p:oleObj name="Visio" r:id="rId4" imgW="4976037" imgH="3787313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4871" y="855687"/>
                        <a:ext cx="3041125" cy="233044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A6C67E7D-99D4-4AB5-9604-FB4CC75350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5306979"/>
              </p:ext>
            </p:extLst>
          </p:nvPr>
        </p:nvGraphicFramePr>
        <p:xfrm>
          <a:off x="2738038" y="3693151"/>
          <a:ext cx="3357296" cy="235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5" name="Visio" r:id="rId6" imgW="5082363" imgH="3642234" progId="Visio.Drawing.15">
                  <p:embed/>
                </p:oleObj>
              </mc:Choice>
              <mc:Fallback>
                <p:oleObj name="Visio" r:id="rId6" imgW="5082363" imgH="3642234" progId="Visio.Drawing.15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8038" y="3693151"/>
                        <a:ext cx="3357296" cy="23567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E5E3013C-5F24-464F-BE8A-EF571A8918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4208913"/>
              </p:ext>
            </p:extLst>
          </p:nvPr>
        </p:nvGraphicFramePr>
        <p:xfrm>
          <a:off x="6095334" y="3869113"/>
          <a:ext cx="2900662" cy="2117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6" name="Visio" r:id="rId8" imgW="5250357" imgH="3779677" progId="Visio.Drawing.15">
                  <p:embed/>
                </p:oleObj>
              </mc:Choice>
              <mc:Fallback>
                <p:oleObj name="Visio" r:id="rId8" imgW="5250357" imgH="3779677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5334" y="3869113"/>
                        <a:ext cx="2900662" cy="21173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5">
            <a:extLst>
              <a:ext uri="{FF2B5EF4-FFF2-40B4-BE49-F238E27FC236}">
                <a16:creationId xmlns:a16="http://schemas.microsoft.com/office/drawing/2014/main" id="{26432BB9-7892-480E-A86F-582D18E5C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E7DE292E-6F01-4804-AE91-E03F78459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541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8001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DA01EC33-948C-402E-89F3-7F35CF7A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4373" y="3266302"/>
            <a:ext cx="7747819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8001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304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(a)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Snapshots of the smoke(t=64s)           (b)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Snapshots of the CO concentration (t=64s)</a:t>
            </a:r>
            <a:endParaRPr kumimoji="0" lang="en-US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304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0964B3CF-5B71-4700-93AA-FD711B201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1449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8001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 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7A11CE4D-FD00-4578-BE50-F64457AE8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6620" y="6311140"/>
            <a:ext cx="735452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(c)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Snapshots of the visibility(t=43s)           (d)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Snapshots of the temperature (t=112s)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370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A1DABA9-B62B-4100-9BE8-FFCE63A5C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5341" y="1720644"/>
            <a:ext cx="1469790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94472C0-104D-4DBD-B8A2-C7730FEB3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1031" y="1278192"/>
            <a:ext cx="1817966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26432BB9-7892-480E-A86F-582D18E5C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8387" y="510753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E7DE292E-6F01-4804-AE91-E03F78459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541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8001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0964B3CF-5B71-4700-93AA-FD711B201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1449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8001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 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089B854C-DA10-4EC3-94CC-9A3F6CEC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5854096"/>
              </p:ext>
            </p:extLst>
          </p:nvPr>
        </p:nvGraphicFramePr>
        <p:xfrm>
          <a:off x="2019804" y="1397899"/>
          <a:ext cx="4268115" cy="3365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1" name="Visio" r:id="rId3" imgW="5364338" imgH="4030807" progId="Visio.Drawing.15">
                  <p:embed/>
                </p:oleObj>
              </mc:Choice>
              <mc:Fallback>
                <p:oleObj name="Visio" r:id="rId3" imgW="5364338" imgH="4030807" progId="Visio.Drawing.15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833" t="5196" r="7603" b="4292"/>
                      <a:stretch>
                        <a:fillRect/>
                      </a:stretch>
                    </p:blipFill>
                    <p:spPr bwMode="auto">
                      <a:xfrm>
                        <a:off x="2019804" y="1397899"/>
                        <a:ext cx="4268115" cy="33657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CDA84684-335C-41AF-BD7B-B35026E02C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4516632"/>
              </p:ext>
            </p:extLst>
          </p:nvPr>
        </p:nvGraphicFramePr>
        <p:xfrm>
          <a:off x="6410094" y="1397899"/>
          <a:ext cx="4189081" cy="3365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2" name="Visio" r:id="rId5" imgW="4541378" imgH="3611691" progId="Visio.Drawing.15">
                  <p:embed/>
                </p:oleObj>
              </mc:Choice>
              <mc:Fallback>
                <p:oleObj name="Visio" r:id="rId5" imgW="4541378" imgH="3611691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0094" y="1397899"/>
                        <a:ext cx="4189081" cy="336575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>
            <a:extLst>
              <a:ext uri="{FF2B5EF4-FFF2-40B4-BE49-F238E27FC236}">
                <a16:creationId xmlns:a16="http://schemas.microsoft.com/office/drawing/2014/main" id="{CFB888B1-7CF8-418A-8A91-074C07BE4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77C4B03-5146-4A3F-90D9-63A763DD7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1317" y="5087605"/>
            <a:ext cx="753314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15240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(e)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HGSSA.                                                                                 (f) IACO.</a:t>
            </a:r>
            <a:endParaRPr kumimoji="0" lang="en-US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15240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Fig. 8.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The </a:t>
            </a:r>
            <a:r>
              <a:rPr kumimoji="0" lang="en-US" altLang="zh-CN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offshoe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platform multi-source fire simulation results.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740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A1DABA9-B62B-4100-9BE8-FFCE63A5C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5341" y="1720644"/>
            <a:ext cx="1469790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94472C0-104D-4DBD-B8A2-C7730FEB3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1031" y="1278192"/>
            <a:ext cx="1817966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26432BB9-7892-480E-A86F-582D18E5C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8387" y="510753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E7DE292E-6F01-4804-AE91-E03F78459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541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8001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0964B3CF-5B71-4700-93AA-FD711B201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1449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8001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 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FB888B1-7CF8-418A-8A91-074C07BE4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FFCC888-B629-46F2-89CA-37666E1518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1082" y="953728"/>
            <a:ext cx="2298010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F4A7EBB7-AEF9-43BF-9368-587096CCF6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0718907"/>
              </p:ext>
            </p:extLst>
          </p:nvPr>
        </p:nvGraphicFramePr>
        <p:xfrm>
          <a:off x="3072880" y="750979"/>
          <a:ext cx="5673214" cy="5356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1" name="Visio" r:id="rId3" imgW="4389120" imgH="4145343" progId="Visio.Drawing.15">
                  <p:embed/>
                </p:oleObj>
              </mc:Choice>
              <mc:Fallback>
                <p:oleObj name="Visio" r:id="rId3" imgW="4389120" imgH="4145343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2880" y="750979"/>
                        <a:ext cx="5673214" cy="535604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85C8220E-29EB-4164-954C-8A8AAC8EA928}"/>
              </a:ext>
            </a:extLst>
          </p:cNvPr>
          <p:cNvSpPr/>
          <p:nvPr/>
        </p:nvSpPr>
        <p:spPr>
          <a:xfrm>
            <a:off x="3943696" y="6087486"/>
            <a:ext cx="4147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Fig. 9.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Framework for evacuation systems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024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A1DABA9-B62B-4100-9BE8-FFCE63A5C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5341" y="1720644"/>
            <a:ext cx="1469790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94472C0-104D-4DBD-B8A2-C7730FEB3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1031" y="1278192"/>
            <a:ext cx="1817966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26432BB9-7892-480E-A86F-582D18E5C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8387" y="510753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E7DE292E-6F01-4804-AE91-E03F78459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541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8001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0964B3CF-5B71-4700-93AA-FD711B201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1449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8001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 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FB888B1-7CF8-418A-8A91-074C07BE4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FFCC888-B629-46F2-89CA-37666E1518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1082" y="953728"/>
            <a:ext cx="2298010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1" name="图片 10" descr="C:\Users\德邦小助手\AppData\Local\Temp\WeChat Files\21445e90e845ecc0f076aa91ddcac08.jpg">
            <a:extLst>
              <a:ext uri="{FF2B5EF4-FFF2-40B4-BE49-F238E27FC236}">
                <a16:creationId xmlns:a16="http://schemas.microsoft.com/office/drawing/2014/main" id="{A0DBCDCE-9028-4C22-8B80-3F609AAF219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123" y="326329"/>
            <a:ext cx="2926264" cy="487749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0912B9C-9C61-46C2-AB96-E14738979CD4}"/>
              </a:ext>
            </a:extLst>
          </p:cNvPr>
          <p:cNvSpPr/>
          <p:nvPr/>
        </p:nvSpPr>
        <p:spPr>
          <a:xfrm>
            <a:off x="4053275" y="5600558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Fig. 10.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Mobile display interface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8696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A1DABA9-B62B-4100-9BE8-FFCE63A5C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5341" y="1720644"/>
            <a:ext cx="1469790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94472C0-104D-4DBD-B8A2-C7730FEB3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1031" y="1278192"/>
            <a:ext cx="1817966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26432BB9-7892-480E-A86F-582D18E5C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8387" y="510753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E7DE292E-6F01-4804-AE91-E03F78459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541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8001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0964B3CF-5B71-4700-93AA-FD711B201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1449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8001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 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FB888B1-7CF8-418A-8A91-074C07BE4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FFCC888-B629-46F2-89CA-37666E1518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1082" y="953728"/>
            <a:ext cx="2298010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9169B1-2219-43C0-BE3A-1E6EC64DA9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7173" y="776747"/>
            <a:ext cx="2095352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EF896502-7510-4A42-B1A5-4B9435F409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7123735"/>
              </p:ext>
            </p:extLst>
          </p:nvPr>
        </p:nvGraphicFramePr>
        <p:xfrm>
          <a:off x="3195482" y="999447"/>
          <a:ext cx="5211097" cy="4152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5" name="Graph" r:id="rId3" imgW="4631968" imgH="3536183" progId="Origin95.Graph">
                  <p:embed/>
                </p:oleObj>
              </mc:Choice>
              <mc:Fallback>
                <p:oleObj name="Graph" r:id="rId3" imgW="4631968" imgH="3536183" progId="Origin95.Grap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9297" t="9636" r="10872" b="7124"/>
                      <a:stretch>
                        <a:fillRect/>
                      </a:stretch>
                    </p:blipFill>
                    <p:spPr bwMode="auto">
                      <a:xfrm>
                        <a:off x="3195482" y="999447"/>
                        <a:ext cx="5211097" cy="415250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CCD424DF-6371-48C2-A998-6D3FEC392163}"/>
              </a:ext>
            </a:extLst>
          </p:cNvPr>
          <p:cNvSpPr/>
          <p:nvPr/>
        </p:nvSpPr>
        <p:spPr>
          <a:xfrm>
            <a:off x="3195482" y="5332744"/>
            <a:ext cx="5555227" cy="463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altLang="zh-CN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Fig. 11.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Flow rate of evacuees at exits</a:t>
            </a:r>
            <a:endParaRPr lang="zh-CN" altLang="zh-CN" sz="14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191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A1DABA9-B62B-4100-9BE8-FFCE63A5C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5341" y="1720644"/>
            <a:ext cx="1469790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94472C0-104D-4DBD-B8A2-C7730FEB3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1031" y="1278192"/>
            <a:ext cx="1817966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26432BB9-7892-480E-A86F-582D18E5C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8387" y="510753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E7DE292E-6F01-4804-AE91-E03F78459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541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8001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0964B3CF-5B71-4700-93AA-FD711B201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1449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8001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 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FB888B1-7CF8-418A-8A91-074C07BE4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FFCC888-B629-46F2-89CA-37666E1518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1082" y="953728"/>
            <a:ext cx="2298010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9169B1-2219-43C0-BE3A-1E6EC64DA9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7173" y="776747"/>
            <a:ext cx="2095352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3A58603-2AB6-46F3-B6B3-65DAB4C898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0891" y="822466"/>
            <a:ext cx="1687207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79C6A0-90BB-4546-9FAB-7B87B8FAE9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3942996"/>
              </p:ext>
            </p:extLst>
          </p:nvPr>
        </p:nvGraphicFramePr>
        <p:xfrm>
          <a:off x="2714981" y="505052"/>
          <a:ext cx="5864991" cy="48310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3" name="Graph" r:id="rId3" imgW="4631968" imgH="3536183" progId="Origin95.Graph">
                  <p:embed/>
                </p:oleObj>
              </mc:Choice>
              <mc:Fallback>
                <p:oleObj name="Graph" r:id="rId3" imgW="4631968" imgH="3536183" progId="Origin95.Grap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7623" t="7968" r="11847" b="5293"/>
                      <a:stretch>
                        <a:fillRect/>
                      </a:stretch>
                    </p:blipFill>
                    <p:spPr bwMode="auto">
                      <a:xfrm>
                        <a:off x="2714981" y="505052"/>
                        <a:ext cx="5864991" cy="48310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70E9ACA6-5DFA-45F2-BBD8-0F828ABBC9DE}"/>
              </a:ext>
            </a:extLst>
          </p:cNvPr>
          <p:cNvSpPr/>
          <p:nvPr/>
        </p:nvSpPr>
        <p:spPr>
          <a:xfrm>
            <a:off x="2939845" y="5473476"/>
            <a:ext cx="6096000" cy="87947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altLang="zh-CN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Fig. 12.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Evacuation results of different proportions of evacuees using</a:t>
            </a:r>
            <a:r>
              <a:rPr lang="en-US" altLang="zh-CN" sz="1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smart navigation application</a:t>
            </a:r>
            <a:endParaRPr lang="zh-CN" altLang="zh-CN" sz="14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651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789C7CD-55EE-4D03-875F-B78273D80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5878" y="124239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3F3B80DC-5480-4D16-A4C6-422F9D2284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1216941"/>
              </p:ext>
            </p:extLst>
          </p:nvPr>
        </p:nvGraphicFramePr>
        <p:xfrm>
          <a:off x="2571810" y="100703"/>
          <a:ext cx="3524190" cy="2633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name="Visio" r:id="rId3" imgW="4754880" imgH="3642234" progId="Visio.Drawing.15">
                  <p:embed/>
                </p:oleObj>
              </mc:Choice>
              <mc:Fallback>
                <p:oleObj name="Visio" r:id="rId3" imgW="4754880" imgH="3642234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1810" y="100703"/>
                        <a:ext cx="3524190" cy="263386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5D6F0238-8D91-4C5E-8B46-66E128C0CE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1540" y="109330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0836F7C5-0C62-487C-A38E-EF3606FA22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4461096"/>
              </p:ext>
            </p:extLst>
          </p:nvPr>
        </p:nvGraphicFramePr>
        <p:xfrm>
          <a:off x="6256829" y="92081"/>
          <a:ext cx="3629293" cy="2633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Visio" r:id="rId5" imgW="4983693" imgH="3642234" progId="Visio.Drawing.15">
                  <p:embed/>
                </p:oleObj>
              </mc:Choice>
              <mc:Fallback>
                <p:oleObj name="Visio" r:id="rId5" imgW="4983693" imgH="3642234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6829" y="92081"/>
                        <a:ext cx="3629293" cy="26338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C81F70BF-619A-4E0C-8EBD-CA76DDD1A17D}"/>
              </a:ext>
            </a:extLst>
          </p:cNvPr>
          <p:cNvSpPr/>
          <p:nvPr/>
        </p:nvSpPr>
        <p:spPr>
          <a:xfrm>
            <a:off x="3532854" y="2698992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(e) t=25 s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45E8C0F-F737-4841-848C-F257D5D1D1D8}"/>
              </a:ext>
            </a:extLst>
          </p:cNvPr>
          <p:cNvSpPr/>
          <p:nvPr/>
        </p:nvSpPr>
        <p:spPr>
          <a:xfrm>
            <a:off x="7057044" y="2734571"/>
            <a:ext cx="12618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(f) t=300 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CD9780A9-7F6E-48EE-9780-983D197C12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1141" y="3666228"/>
            <a:ext cx="1996300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08A14BFC-4C4C-46FD-A5BE-2D08EF4EFB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8929693"/>
              </p:ext>
            </p:extLst>
          </p:nvPr>
        </p:nvGraphicFramePr>
        <p:xfrm>
          <a:off x="2495927" y="3055290"/>
          <a:ext cx="3280379" cy="2744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name="Visio" r:id="rId7" imgW="4602622" imgH="3787313" progId="Visio.Drawing.15">
                  <p:embed/>
                </p:oleObj>
              </mc:Choice>
              <mc:Fallback>
                <p:oleObj name="Visio" r:id="rId7" imgW="4602622" imgH="3787313" progId="Visio.Drawing.15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5927" y="3055290"/>
                        <a:ext cx="3280379" cy="27449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8">
            <a:extLst>
              <a:ext uri="{FF2B5EF4-FFF2-40B4-BE49-F238E27FC236}">
                <a16:creationId xmlns:a16="http://schemas.microsoft.com/office/drawing/2014/main" id="{8E7A5E5E-056E-4A75-8D35-4560CB9136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828" y="3189283"/>
            <a:ext cx="2026814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0B59820B-D690-47BE-B91F-6F88477EB7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6205736"/>
              </p:ext>
            </p:extLst>
          </p:nvPr>
        </p:nvGraphicFramePr>
        <p:xfrm>
          <a:off x="6256828" y="3119672"/>
          <a:ext cx="3363362" cy="28059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Visio" r:id="rId9" imgW="4648129" imgH="3787313" progId="Visio.Drawing.15">
                  <p:embed/>
                </p:oleObj>
              </mc:Choice>
              <mc:Fallback>
                <p:oleObj name="Visio" r:id="rId9" imgW="4648129" imgH="3787313" progId="Visio.Drawing.15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6828" y="3119672"/>
                        <a:ext cx="3363362" cy="28059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58557404-40CF-4900-91AB-79514EE98D1F}"/>
              </a:ext>
            </a:extLst>
          </p:cNvPr>
          <p:cNvSpPr/>
          <p:nvPr/>
        </p:nvSpPr>
        <p:spPr>
          <a:xfrm>
            <a:off x="3462322" y="5925630"/>
            <a:ext cx="1141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(g) t=37 s 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3998C16-6F4B-4C85-9DDB-C321D30C952A}"/>
              </a:ext>
            </a:extLst>
          </p:cNvPr>
          <p:cNvSpPr/>
          <p:nvPr/>
        </p:nvSpPr>
        <p:spPr>
          <a:xfrm>
            <a:off x="7144803" y="5940760"/>
            <a:ext cx="1257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(h) t=300 s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B188FC8-5548-4A39-8085-B4EA224557A2}"/>
              </a:ext>
            </a:extLst>
          </p:cNvPr>
          <p:cNvSpPr/>
          <p:nvPr/>
        </p:nvSpPr>
        <p:spPr>
          <a:xfrm>
            <a:off x="4033151" y="6211085"/>
            <a:ext cx="4185761" cy="4639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altLang="zh-CN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Fig. 1.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Snapshots of the simulation results. </a:t>
            </a:r>
            <a:endParaRPr lang="zh-CN" altLang="zh-CN" sz="14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080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E44C194E-333A-42C8-B5F8-DA2C6D9E0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0096" y="56356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C3D88D7-2AC4-4036-9E03-663EF68D30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301088"/>
              </p:ext>
            </p:extLst>
          </p:nvPr>
        </p:nvGraphicFramePr>
        <p:xfrm>
          <a:off x="3250096" y="394596"/>
          <a:ext cx="5828251" cy="4893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Visio" r:id="rId3" imgW="6797182" imgH="5707270" progId="Visio.Drawing.15">
                  <p:embed/>
                </p:oleObj>
              </mc:Choice>
              <mc:Fallback>
                <p:oleObj name="Visio" r:id="rId3" imgW="6797182" imgH="570727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0096" y="394596"/>
                        <a:ext cx="5828251" cy="489302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E87FC6B9-A64C-4E1D-820C-3D101D738F6F}"/>
              </a:ext>
            </a:extLst>
          </p:cNvPr>
          <p:cNvSpPr/>
          <p:nvPr/>
        </p:nvSpPr>
        <p:spPr>
          <a:xfrm>
            <a:off x="4288278" y="5456583"/>
            <a:ext cx="4271426" cy="4639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altLang="zh-CN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Fig. 2.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The HGSSA to plan evacuation path.</a:t>
            </a:r>
            <a:endParaRPr lang="zh-CN" altLang="zh-CN" sz="14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703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A556569-E1ED-428B-9394-66729C36E0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1699159"/>
              </p:ext>
            </p:extLst>
          </p:nvPr>
        </p:nvGraphicFramePr>
        <p:xfrm>
          <a:off x="2473579" y="1924051"/>
          <a:ext cx="2232716" cy="20937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" name="Visio" r:id="rId3" imgW="1501317" imgH="1417273" progId="Visio.Drawing.15">
                  <p:embed/>
                </p:oleObj>
              </mc:Choice>
              <mc:Fallback>
                <p:oleObj name="Visio" r:id="rId3" imgW="1501317" imgH="1417273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3579" y="1924051"/>
                        <a:ext cx="2232716" cy="209377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1A43B7A6-6506-4936-B3E7-87FA39FF0B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5101736"/>
              </p:ext>
            </p:extLst>
          </p:nvPr>
        </p:nvGraphicFramePr>
        <p:xfrm>
          <a:off x="5323676" y="1995356"/>
          <a:ext cx="2022471" cy="20224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Visio" r:id="rId5" imgW="1432418" imgH="1417273" progId="Visio.Drawing.15">
                  <p:embed/>
                </p:oleObj>
              </mc:Choice>
              <mc:Fallback>
                <p:oleObj name="Visio" r:id="rId5" imgW="1432418" imgH="1417273" progId="Visio.Drawing.15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3676" y="1995356"/>
                        <a:ext cx="2022471" cy="20224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B966CEF3-571A-4CD4-A02A-6CCFAE80A2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6417841"/>
              </p:ext>
            </p:extLst>
          </p:nvPr>
        </p:nvGraphicFramePr>
        <p:xfrm>
          <a:off x="8210205" y="1924051"/>
          <a:ext cx="1812950" cy="19379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" name="Visio" r:id="rId7" imgW="1455385" imgH="1524173" progId="Visio.Drawing.15">
                  <p:embed/>
                </p:oleObj>
              </mc:Choice>
              <mc:Fallback>
                <p:oleObj name="Visio" r:id="rId7" imgW="1455385" imgH="1524173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10205" y="1924051"/>
                        <a:ext cx="1812950" cy="193798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>
            <a:extLst>
              <a:ext uri="{FF2B5EF4-FFF2-40B4-BE49-F238E27FC236}">
                <a16:creationId xmlns:a16="http://schemas.microsoft.com/office/drawing/2014/main" id="{F84F3784-4E75-49EA-8045-B2A3214C4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A5AFCA5-CAA4-42FE-9F66-C454366047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859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22FB3A0-159F-4726-8BF7-74D9EED21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368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8C608159-AC52-435D-94C7-4E9129F829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0265" y="4412131"/>
            <a:ext cx="7603529" cy="613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               Fig. 3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(a).                                              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Fig. 3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(b)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                                                         Fig. 3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(c)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Fig. 3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Characteristics of quadrilateral grids.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921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1F1E575F-C7D5-4FC6-A9EF-DD6A02D0C5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1270538"/>
              </p:ext>
            </p:extLst>
          </p:nvPr>
        </p:nvGraphicFramePr>
        <p:xfrm>
          <a:off x="2525482" y="945292"/>
          <a:ext cx="3348681" cy="32399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1" name="Visio" r:id="rId3" imgW="2255378" imgH="2163876" progId="Visio.Drawing.15">
                  <p:embed/>
                </p:oleObj>
              </mc:Choice>
              <mc:Fallback>
                <p:oleObj name="Visio" r:id="rId3" imgW="2255378" imgH="2163876" progId="Visio.Drawing.15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5482" y="945292"/>
                        <a:ext cx="3348681" cy="32399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A51F4E9-5517-43FD-A3C9-21A2862983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3652258"/>
              </p:ext>
            </p:extLst>
          </p:nvPr>
        </p:nvGraphicFramePr>
        <p:xfrm>
          <a:off x="6317838" y="840260"/>
          <a:ext cx="3345722" cy="323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2" name="Visio" r:id="rId5" imgW="2255378" imgH="2163876" progId="Visio.Drawing.15">
                  <p:embed/>
                </p:oleObj>
              </mc:Choice>
              <mc:Fallback>
                <p:oleObj name="Visio" r:id="rId5" imgW="2255378" imgH="2163876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7838" y="840260"/>
                        <a:ext cx="3345722" cy="32399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5">
            <a:extLst>
              <a:ext uri="{FF2B5EF4-FFF2-40B4-BE49-F238E27FC236}">
                <a16:creationId xmlns:a16="http://schemas.microsoft.com/office/drawing/2014/main" id="{792785A0-2DC2-4A3C-8C05-A0DE055021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554EAC5-A814-4590-A83B-DA0487328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28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C5827390-04E3-4242-8E39-1E9889F85A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0422" y="4827288"/>
            <a:ext cx="431250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Fig. 4.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Evacuation routes in case of fire spread.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5FACF4F-B2EB-4783-AA77-645721ED954E}"/>
              </a:ext>
            </a:extLst>
          </p:cNvPr>
          <p:cNvSpPr txBox="1"/>
          <p:nvPr/>
        </p:nvSpPr>
        <p:spPr>
          <a:xfrm>
            <a:off x="3571815" y="44203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r>
              <a:rPr lang="en-US" altLang="zh-CN" dirty="0"/>
              <a:t> </a:t>
            </a:r>
            <a:endParaRPr lang="zh-CN" altLang="en-US" dirty="0"/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609A681B-31FD-461E-A52A-CC7D9B5027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0311050"/>
              </p:ext>
            </p:extLst>
          </p:nvPr>
        </p:nvGraphicFramePr>
        <p:xfrm>
          <a:off x="3920422" y="4528547"/>
          <a:ext cx="2794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3" name="Equation" r:id="rId7" imgW="279360" imgH="190440" progId="Equation.DSMT4">
                  <p:embed/>
                </p:oleObj>
              </mc:Choice>
              <mc:Fallback>
                <p:oleObj name="Equation" r:id="rId7" imgW="27936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20422" y="4528547"/>
                        <a:ext cx="2794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23584BA6-6279-4946-AE5D-9513C1765DB3}"/>
              </a:ext>
            </a:extLst>
          </p:cNvPr>
          <p:cNvSpPr txBox="1"/>
          <p:nvPr/>
        </p:nvSpPr>
        <p:spPr>
          <a:xfrm>
            <a:off x="7493447" y="4418542"/>
            <a:ext cx="404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(b) </a:t>
            </a:r>
            <a:endParaRPr lang="zh-CN" altLang="en-US" sz="1200" dirty="0"/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20FA33C2-247C-4B97-A18F-BA9C886B97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9728368"/>
              </p:ext>
            </p:extLst>
          </p:nvPr>
        </p:nvGraphicFramePr>
        <p:xfrm>
          <a:off x="7897725" y="4487935"/>
          <a:ext cx="4699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" name="Equation" r:id="rId9" imgW="469800" imgH="190440" progId="Equation.DSMT4">
                  <p:embed/>
                </p:oleObj>
              </mc:Choice>
              <mc:Fallback>
                <p:oleObj name="Equation" r:id="rId9" imgW="46980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97725" y="4487935"/>
                        <a:ext cx="4699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251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EECB1AC-F474-4C50-8022-00954D4125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2044363"/>
              </p:ext>
            </p:extLst>
          </p:nvPr>
        </p:nvGraphicFramePr>
        <p:xfrm>
          <a:off x="2199034" y="1537371"/>
          <a:ext cx="3979838" cy="31850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6" name="Visio" r:id="rId3" imgW="4945415" imgH="3809796" progId="Visio.Drawing.15">
                  <p:embed/>
                </p:oleObj>
              </mc:Choice>
              <mc:Fallback>
                <p:oleObj name="Visio" r:id="rId3" imgW="4945415" imgH="3809796" progId="Visio.Drawing.15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2687"/>
                      <a:stretch>
                        <a:fillRect/>
                      </a:stretch>
                    </p:blipFill>
                    <p:spPr bwMode="auto">
                      <a:xfrm>
                        <a:off x="2199034" y="1537371"/>
                        <a:ext cx="3979838" cy="318501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443E1E28-00C1-42AC-8F7D-AE15C918EC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7685050"/>
              </p:ext>
            </p:extLst>
          </p:nvPr>
        </p:nvGraphicFramePr>
        <p:xfrm>
          <a:off x="6178872" y="1627432"/>
          <a:ext cx="3979838" cy="30048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" name="Visio" r:id="rId5" imgW="5364338" imgH="4030807" progId="Visio.Drawing.15">
                  <p:embed/>
                </p:oleObj>
              </mc:Choice>
              <mc:Fallback>
                <p:oleObj name="Visio" r:id="rId5" imgW="5364338" imgH="4030807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7271" t="2419" r="1817" b="3156"/>
                      <a:stretch>
                        <a:fillRect/>
                      </a:stretch>
                    </p:blipFill>
                    <p:spPr bwMode="auto">
                      <a:xfrm>
                        <a:off x="6178872" y="1627432"/>
                        <a:ext cx="3979838" cy="300489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>
            <a:extLst>
              <a:ext uri="{FF2B5EF4-FFF2-40B4-BE49-F238E27FC236}">
                <a16:creationId xmlns:a16="http://schemas.microsoft.com/office/drawing/2014/main" id="{2436B891-4631-4A51-B776-277F3AAAB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8FE3810-21AB-4FFE-8B7A-8BC2A736F8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256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B05BCEF-9DC8-4D8D-B892-2891EA3B12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2837" y="4953569"/>
            <a:ext cx="871479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1219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(a)t=0s                                                                            (b)t=42s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092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CB28071E-8303-481D-97D3-A4254D20DF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4051787"/>
              </p:ext>
            </p:extLst>
          </p:nvPr>
        </p:nvGraphicFramePr>
        <p:xfrm>
          <a:off x="2231920" y="1290855"/>
          <a:ext cx="4159047" cy="332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7" name="Visio" r:id="rId3" imgW="5364338" imgH="4030807" progId="Visio.Drawing.15">
                  <p:embed/>
                </p:oleObj>
              </mc:Choice>
              <mc:Fallback>
                <p:oleObj name="Visio" r:id="rId3" imgW="5364338" imgH="4030807" progId="Visio.Drawing.15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7440" r="1801" b="4953"/>
                      <a:stretch>
                        <a:fillRect/>
                      </a:stretch>
                    </p:blipFill>
                    <p:spPr bwMode="auto">
                      <a:xfrm>
                        <a:off x="2231920" y="1290855"/>
                        <a:ext cx="4159047" cy="33272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F440863A-8E0D-4F4A-9C2B-77C460E0CA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7623555"/>
              </p:ext>
            </p:extLst>
          </p:nvPr>
        </p:nvGraphicFramePr>
        <p:xfrm>
          <a:off x="6608474" y="1444279"/>
          <a:ext cx="4121092" cy="31738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" name="Visio" r:id="rId5" imgW="5364338" imgH="4030807" progId="Visio.Drawing.15">
                  <p:embed/>
                </p:oleObj>
              </mc:Choice>
              <mc:Fallback>
                <p:oleObj name="Visio" r:id="rId5" imgW="5364338" imgH="4030807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7433" t="3464" r="1454" b="3651"/>
                      <a:stretch>
                        <a:fillRect/>
                      </a:stretch>
                    </p:blipFill>
                    <p:spPr bwMode="auto">
                      <a:xfrm>
                        <a:off x="6608474" y="1444279"/>
                        <a:ext cx="4121092" cy="317381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3DBF35E-B845-40D4-A090-B22B44781E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0555" y="1143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7F1B95-CEA4-4227-8EBA-04C1F934B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6706" y="4854394"/>
            <a:ext cx="603081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1219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(c) t=70s                                                                                            (d)t=98s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C7BC273-1F4A-4A1B-A527-2BAE19DE819A}"/>
              </a:ext>
            </a:extLst>
          </p:cNvPr>
          <p:cNvSpPr/>
          <p:nvPr/>
        </p:nvSpPr>
        <p:spPr>
          <a:xfrm>
            <a:off x="3646758" y="5181734"/>
            <a:ext cx="5173788" cy="4639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altLang="zh-CN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Fig. 5.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Traditional SSA for evacuation route planning.</a:t>
            </a:r>
            <a:endParaRPr lang="zh-CN" altLang="zh-CN" sz="14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105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5C12E31E-AE95-441F-970E-42D3379402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1988412"/>
              </p:ext>
            </p:extLst>
          </p:nvPr>
        </p:nvGraphicFramePr>
        <p:xfrm>
          <a:off x="1990763" y="1350198"/>
          <a:ext cx="4105237" cy="31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" name="Visio" r:id="rId3" imgW="4602622" imgH="3589209" progId="Visio.Drawing.15">
                  <p:embed/>
                </p:oleObj>
              </mc:Choice>
              <mc:Fallback>
                <p:oleObj name="Visio" r:id="rId3" imgW="4602622" imgH="3589209" progId="Visio.Drawing.15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0763" y="1350198"/>
                        <a:ext cx="4105237" cy="3188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F105CE48-EDDC-4BB7-B3DA-A30EEE463B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2002367"/>
              </p:ext>
            </p:extLst>
          </p:nvPr>
        </p:nvGraphicFramePr>
        <p:xfrm>
          <a:off x="6243484" y="1317360"/>
          <a:ext cx="4218038" cy="3254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" name="Visio" r:id="rId5" imgW="4632818" imgH="3626963" progId="Visio.Drawing.15">
                  <p:embed/>
                </p:oleObj>
              </mc:Choice>
              <mc:Fallback>
                <p:oleObj name="Visio" r:id="rId5" imgW="4632818" imgH="3626963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3484" y="1317360"/>
                        <a:ext cx="4218038" cy="32546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90E75D37-F9B8-48D6-8578-98D8D8D8CA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B38C3D-22D2-47F3-B384-635078290B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21F93C-74B0-4846-BEBA-34A7C29F1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880" y="4821096"/>
            <a:ext cx="564609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1219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(a)t=0s                                                                                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(b)t=42s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187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C16F165B-2DD6-44DC-A68C-FC89A006B7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6759392"/>
              </p:ext>
            </p:extLst>
          </p:nvPr>
        </p:nvGraphicFramePr>
        <p:xfrm>
          <a:off x="1419837" y="1213116"/>
          <a:ext cx="4312923" cy="3529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5" name="Visio" r:id="rId3" imgW="4632818" imgH="3665141" progId="Visio.Drawing.15">
                  <p:embed/>
                </p:oleObj>
              </mc:Choice>
              <mc:Fallback>
                <p:oleObj name="Visio" r:id="rId3" imgW="4632818" imgH="3665141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9837" y="1213116"/>
                        <a:ext cx="4312923" cy="35297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4">
            <a:extLst>
              <a:ext uri="{FF2B5EF4-FFF2-40B4-BE49-F238E27FC236}">
                <a16:creationId xmlns:a16="http://schemas.microsoft.com/office/drawing/2014/main" id="{76B29EE3-266A-4329-8416-56042FC25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9187" y="1347018"/>
            <a:ext cx="2008544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6700B953-5E1C-4B3E-9DBE-327684CFF6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0494747"/>
              </p:ext>
            </p:extLst>
          </p:nvPr>
        </p:nvGraphicFramePr>
        <p:xfrm>
          <a:off x="5909187" y="1347018"/>
          <a:ext cx="4129548" cy="3263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" name="Visio" r:id="rId5" imgW="4716603" imgH="3626963" progId="Visio.Drawing.15">
                  <p:embed/>
                </p:oleObj>
              </mc:Choice>
              <mc:Fallback>
                <p:oleObj name="Visio" r:id="rId5" imgW="4716603" imgH="3626963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9187" y="1347018"/>
                        <a:ext cx="4129548" cy="32638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88C509BE-3EDD-46DF-9B05-0909032B8C7E}"/>
              </a:ext>
            </a:extLst>
          </p:cNvPr>
          <p:cNvSpPr/>
          <p:nvPr/>
        </p:nvSpPr>
        <p:spPr>
          <a:xfrm>
            <a:off x="1849172" y="4874888"/>
            <a:ext cx="6625532" cy="4639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10668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(c)t=70s                                                                  (d)t=98s</a:t>
            </a:r>
            <a:endParaRPr lang="zh-CN" altLang="zh-CN" sz="14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7F4D59F-E42B-4269-8904-EE62DC58D4FB}"/>
              </a:ext>
            </a:extLst>
          </p:cNvPr>
          <p:cNvSpPr/>
          <p:nvPr/>
        </p:nvSpPr>
        <p:spPr>
          <a:xfrm>
            <a:off x="2957421" y="5602846"/>
            <a:ext cx="5295039" cy="4639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altLang="zh-CN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Fig. 6. 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evacuation route calculated by the HGSSA.</a:t>
            </a:r>
            <a:endParaRPr lang="zh-CN" altLang="zh-CN" sz="14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760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359</Words>
  <Application>Microsoft Office PowerPoint</Application>
  <PresentationFormat>宽屏</PresentationFormat>
  <Paragraphs>51</Paragraphs>
  <Slides>17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等线</vt:lpstr>
      <vt:lpstr>等线 Light</vt:lpstr>
      <vt:lpstr>宋体</vt:lpstr>
      <vt:lpstr>Arial</vt:lpstr>
      <vt:lpstr>Times New Roman</vt:lpstr>
      <vt:lpstr>Office 主题​​</vt:lpstr>
      <vt:lpstr>Microsoft Visio 绘图</vt:lpstr>
      <vt:lpstr>MathType 6.0 Equation</vt:lpstr>
      <vt:lpstr>Unicode Origin Graph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德邦小助手</dc:creator>
  <cp:lastModifiedBy>德邦小助手</cp:lastModifiedBy>
  <cp:revision>7</cp:revision>
  <dcterms:created xsi:type="dcterms:W3CDTF">2023-10-30T06:26:48Z</dcterms:created>
  <dcterms:modified xsi:type="dcterms:W3CDTF">2023-10-30T07:23:19Z</dcterms:modified>
</cp:coreProperties>
</file>